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315E9-6D45-4F79-AC62-B563B113B036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AE6F2-2FB6-4D98-AAC3-C935762DD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A665C-D12F-4996-8221-BFA7DE64A738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B2BE1-3F31-4158-A72A-1F5AE4C27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25CA0-6688-49EF-81D7-96CD8D4F0433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B4A2B-191C-4547-AFDF-111FAFFE95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436E0-F153-46C5-8C2D-50196194E664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A8A4F-4607-44D3-9C17-270C691DF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E5170-D138-4CDB-BE6D-920E35E2E154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6BFB4-CA6F-4904-8B0E-4703CE785F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A3743-C146-4660-8052-7135D3201E51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A51F0-4C74-4D52-84A3-3FC0FB5D6A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1276B-B012-496C-8A45-3CD6B4B173AD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53B2A-B2AE-4ED3-BA8A-4F434E0186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A698B-A9FA-4D85-A858-B42531989C64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B83BE-D3E3-465B-867C-AFA752D4B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81761-1892-4408-93BB-5285C811A002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CD4A7-0B56-42BB-B94F-545CE7F28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EB9DB-6267-461D-BA66-B6D0F3EAB5FB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A707-C7EA-4353-BB6F-DCE212FE0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D9485-FAFA-4D39-83D1-06161BA3966B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2A8CA-DFD3-484C-9A4D-54004DCF8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64C07A-E768-4A07-8EA6-1379210ACC1A}" type="datetimeFigureOut">
              <a:rPr lang="ru-RU"/>
              <a:pPr>
                <a:defRPr/>
              </a:pPr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29E2B9-BA23-4FB5-932F-83C21FAC9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15900" y="765175"/>
            <a:ext cx="8694738" cy="3516313"/>
          </a:xfrm>
          <a:prstGeom prst="rect">
            <a:avLst/>
          </a:prstGeom>
          <a:noFill/>
          <a:ln w="57150" cmpd="thinThick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54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16 </a:t>
            </a:r>
            <a:r>
              <a:rPr lang="kk-KZ" sz="5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Тақырып</a:t>
            </a:r>
            <a:endParaRPr lang="ru-RU" sz="54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 fontAlgn="auto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54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rgbClr val="FFFFFF"/>
              </a:solidFill>
              <a:latin typeface="+mn-lt"/>
              <a:cs typeface="+mn-cs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dirty="0">
                <a:solidFill>
                  <a:srgbClr val="FFFFFF"/>
                </a:solidFill>
                <a:latin typeface="+mn-lt"/>
                <a:cs typeface="+mn-cs"/>
              </a:rPr>
              <a:t>Саяси мәдениет </a:t>
            </a:r>
            <a:endParaRPr lang="ru-RU" sz="5400" b="1" dirty="0">
              <a:solidFill>
                <a:srgbClr val="FFFFFF"/>
              </a:solidFill>
              <a:latin typeface="+mn-lt"/>
              <a:cs typeface="+mn-cs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ChangeArrowheads="1"/>
          </p:cNvSpPr>
          <p:nvPr/>
        </p:nvSpPr>
        <p:spPr bwMode="auto">
          <a:xfrm>
            <a:off x="234950" y="184150"/>
            <a:ext cx="8729663" cy="436563"/>
          </a:xfrm>
          <a:prstGeom prst="rect">
            <a:avLst/>
          </a:prstGeom>
          <a:solidFill>
            <a:srgbClr val="FFCC99"/>
          </a:solidFill>
          <a:ln w="76200">
            <a:solidFill>
              <a:srgbClr val="66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kk-KZ" altLang="ru-RU" sz="2000" b="1"/>
              <a:t>Саяси мәдениет түсінігі</a:t>
            </a:r>
            <a:endParaRPr lang="ru-RU" altLang="ru-RU" sz="2000" b="1"/>
          </a:p>
        </p:txBody>
      </p:sp>
      <p:sp>
        <p:nvSpPr>
          <p:cNvPr id="14338" name="Text Box 8"/>
          <p:cNvSpPr txBox="1">
            <a:spLocks noChangeArrowheads="1"/>
          </p:cNvSpPr>
          <p:nvPr/>
        </p:nvSpPr>
        <p:spPr bwMode="auto">
          <a:xfrm>
            <a:off x="6588125" y="836613"/>
            <a:ext cx="2305050" cy="292100"/>
          </a:xfrm>
          <a:prstGeom prst="rect">
            <a:avLst/>
          </a:prstGeom>
          <a:gradFill rotWithShape="1">
            <a:gsLst>
              <a:gs pos="0">
                <a:srgbClr val="FF99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Бағалау </a:t>
            </a:r>
          </a:p>
        </p:txBody>
      </p:sp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3187700" y="836613"/>
            <a:ext cx="2392363" cy="292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56F89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56F89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Эмоционалды </a:t>
            </a:r>
            <a:endParaRPr lang="ru-RU" altLang="ru-RU" i="1">
              <a:latin typeface="Times New Roman" pitchFamily="18" charset="0"/>
            </a:endParaRPr>
          </a:p>
        </p:txBody>
      </p:sp>
      <p:sp>
        <p:nvSpPr>
          <p:cNvPr id="14340" name="Text Box 9"/>
          <p:cNvSpPr txBox="1">
            <a:spLocks noChangeArrowheads="1"/>
          </p:cNvSpPr>
          <p:nvPr/>
        </p:nvSpPr>
        <p:spPr bwMode="auto">
          <a:xfrm>
            <a:off x="260350" y="836613"/>
            <a:ext cx="2122488" cy="292100"/>
          </a:xfrm>
          <a:prstGeom prst="rect">
            <a:avLst/>
          </a:prstGeom>
          <a:gradFill rotWithShape="1">
            <a:gsLst>
              <a:gs pos="0">
                <a:srgbClr val="56F89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 b="1">
                <a:latin typeface="Times New Roman" pitchFamily="18" charset="0"/>
              </a:rPr>
              <a:t>Танымдық </a:t>
            </a:r>
            <a:endParaRPr lang="ru-RU" altLang="ru-RU" i="1">
              <a:latin typeface="Times New Roman" pitchFamily="18" charset="0"/>
            </a:endParaRPr>
          </a:p>
        </p:txBody>
      </p:sp>
      <p:sp>
        <p:nvSpPr>
          <p:cNvPr id="14341" name="AutoShape 10"/>
          <p:cNvSpPr>
            <a:spLocks noChangeArrowheads="1"/>
          </p:cNvSpPr>
          <p:nvPr/>
        </p:nvSpPr>
        <p:spPr bwMode="auto">
          <a:xfrm>
            <a:off x="684213" y="1268413"/>
            <a:ext cx="7991475" cy="504825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33CC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4342" name="WordArt 11"/>
          <p:cNvSpPr>
            <a:spLocks noChangeArrowheads="1" noChangeShapeType="1" noTextEdit="1"/>
          </p:cNvSpPr>
          <p:nvPr/>
        </p:nvSpPr>
        <p:spPr bwMode="auto">
          <a:xfrm>
            <a:off x="3132138" y="1341438"/>
            <a:ext cx="2952750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2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БАҒЫТТАРЫ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315913" y="2060575"/>
            <a:ext cx="8359775" cy="757238"/>
          </a:xfrm>
          <a:prstGeom prst="rect">
            <a:avLst/>
          </a:prstGeom>
          <a:gradFill rotWithShape="1">
            <a:gsLst>
              <a:gs pos="0">
                <a:srgbClr val="8FFF8F"/>
              </a:gs>
              <a:gs pos="50000">
                <a:srgbClr val="FFFB53"/>
              </a:gs>
              <a:gs pos="100000">
                <a:srgbClr val="8FFF8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FFF8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Саяси мәдениет</a:t>
            </a:r>
            <a:r>
              <a:rPr lang="ru-RU" altLang="ru-RU">
                <a:latin typeface="Times New Roman" pitchFamily="18" charset="0"/>
              </a:rPr>
              <a:t> – бұл жалпы саяси жүйенің  және оған қатысты аспектілерінің әр-түрлі, бірақ тұрақты қайталанып отыратын когнитивті, аффективті және бағалау бағыттары.</a:t>
            </a:r>
          </a:p>
        </p:txBody>
      </p:sp>
      <p:sp>
        <p:nvSpPr>
          <p:cNvPr id="14344" name="AutoShape 16"/>
          <p:cNvSpPr>
            <a:spLocks noChangeArrowheads="1"/>
          </p:cNvSpPr>
          <p:nvPr/>
        </p:nvSpPr>
        <p:spPr bwMode="auto">
          <a:xfrm rot="10800000">
            <a:off x="900113" y="2924175"/>
            <a:ext cx="7991475" cy="36036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33CC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4345" name="WordArt 17"/>
          <p:cNvSpPr>
            <a:spLocks noChangeArrowheads="1" noChangeShapeType="1" noTextEdit="1"/>
          </p:cNvSpPr>
          <p:nvPr/>
        </p:nvSpPr>
        <p:spPr bwMode="auto">
          <a:xfrm>
            <a:off x="3040063" y="3016250"/>
            <a:ext cx="3744912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2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Методологиясы</a:t>
            </a:r>
          </a:p>
        </p:txBody>
      </p:sp>
      <p:sp>
        <p:nvSpPr>
          <p:cNvPr id="14346" name="AutoShape 12" descr="Букет"/>
          <p:cNvSpPr>
            <a:spLocks noChangeArrowheads="1"/>
          </p:cNvSpPr>
          <p:nvPr/>
        </p:nvSpPr>
        <p:spPr bwMode="auto">
          <a:xfrm>
            <a:off x="250825" y="3468688"/>
            <a:ext cx="2089150" cy="433387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altLang="ru-RU" b="1">
                <a:latin typeface="Times New Roman" pitchFamily="18" charset="0"/>
              </a:rPr>
              <a:t>Психологиялық</a:t>
            </a:r>
          </a:p>
        </p:txBody>
      </p:sp>
      <p:sp>
        <p:nvSpPr>
          <p:cNvPr id="14347" name="AutoShape 13" descr="Букет"/>
          <p:cNvSpPr>
            <a:spLocks noChangeArrowheads="1"/>
          </p:cNvSpPr>
          <p:nvPr/>
        </p:nvSpPr>
        <p:spPr bwMode="auto">
          <a:xfrm>
            <a:off x="2509838" y="3495675"/>
            <a:ext cx="2089150" cy="43338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altLang="ru-RU" b="1">
                <a:latin typeface="Times New Roman" pitchFamily="18" charset="0"/>
              </a:rPr>
              <a:t>Комплексті</a:t>
            </a:r>
          </a:p>
        </p:txBody>
      </p:sp>
      <p:sp>
        <p:nvSpPr>
          <p:cNvPr id="14348" name="AutoShape 14" descr="Букет"/>
          <p:cNvSpPr>
            <a:spLocks noChangeArrowheads="1"/>
          </p:cNvSpPr>
          <p:nvPr/>
        </p:nvSpPr>
        <p:spPr bwMode="auto">
          <a:xfrm>
            <a:off x="4746625" y="3467100"/>
            <a:ext cx="2089150" cy="433388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ru-RU" altLang="ru-RU" b="1">
                <a:latin typeface="Times New Roman" pitchFamily="18" charset="0"/>
              </a:rPr>
              <a:t>Объективті</a:t>
            </a:r>
          </a:p>
        </p:txBody>
      </p:sp>
      <p:sp>
        <p:nvSpPr>
          <p:cNvPr id="14349" name="AutoShape 15" descr="Букет"/>
          <p:cNvSpPr>
            <a:spLocks noChangeArrowheads="1"/>
          </p:cNvSpPr>
          <p:nvPr/>
        </p:nvSpPr>
        <p:spPr bwMode="auto">
          <a:xfrm>
            <a:off x="7048500" y="3468688"/>
            <a:ext cx="2089150" cy="433387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ru-RU" altLang="ru-RU" b="1">
                <a:latin typeface="Times New Roman" pitchFamily="18" charset="0"/>
              </a:rPr>
              <a:t>Эвристикалық </a:t>
            </a:r>
          </a:p>
        </p:txBody>
      </p:sp>
      <p:sp>
        <p:nvSpPr>
          <p:cNvPr id="14350" name="Line 22"/>
          <p:cNvSpPr>
            <a:spLocks noChangeShapeType="1"/>
          </p:cNvSpPr>
          <p:nvPr/>
        </p:nvSpPr>
        <p:spPr bwMode="auto">
          <a:xfrm>
            <a:off x="2387600" y="3900488"/>
            <a:ext cx="0" cy="2192337"/>
          </a:xfrm>
          <a:prstGeom prst="line">
            <a:avLst/>
          </a:prstGeom>
          <a:noFill/>
          <a:ln w="9525">
            <a:solidFill>
              <a:srgbClr val="F6F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1" name="Line 23"/>
          <p:cNvSpPr>
            <a:spLocks noChangeShapeType="1"/>
          </p:cNvSpPr>
          <p:nvPr/>
        </p:nvSpPr>
        <p:spPr bwMode="auto">
          <a:xfrm>
            <a:off x="4662488" y="3900488"/>
            <a:ext cx="0" cy="2192337"/>
          </a:xfrm>
          <a:prstGeom prst="line">
            <a:avLst/>
          </a:prstGeom>
          <a:noFill/>
          <a:ln w="9525">
            <a:solidFill>
              <a:srgbClr val="F6F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2" name="Line 24"/>
          <p:cNvSpPr>
            <a:spLocks noChangeShapeType="1"/>
          </p:cNvSpPr>
          <p:nvPr/>
        </p:nvSpPr>
        <p:spPr bwMode="auto">
          <a:xfrm>
            <a:off x="7048500" y="3902075"/>
            <a:ext cx="0" cy="2190750"/>
          </a:xfrm>
          <a:prstGeom prst="line">
            <a:avLst/>
          </a:prstGeom>
          <a:noFill/>
          <a:ln w="9525">
            <a:solidFill>
              <a:srgbClr val="F6F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3" name="Text Box 18"/>
          <p:cNvSpPr txBox="1">
            <a:spLocks noChangeArrowheads="1"/>
          </p:cNvSpPr>
          <p:nvPr/>
        </p:nvSpPr>
        <p:spPr bwMode="auto">
          <a:xfrm>
            <a:off x="260350" y="3995738"/>
            <a:ext cx="1944688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  <a:latin typeface="Times New Roman" pitchFamily="18" charset="0"/>
              </a:rPr>
              <a:t>Саяси-әлеуметтік объектілер мен процесстерге психологиялық әсерді қарастырады</a:t>
            </a:r>
          </a:p>
        </p:txBody>
      </p:sp>
      <p:sp>
        <p:nvSpPr>
          <p:cNvPr id="14354" name="Text Box 19"/>
          <p:cNvSpPr txBox="1">
            <a:spLocks noChangeArrowheads="1"/>
          </p:cNvSpPr>
          <p:nvPr/>
        </p:nvSpPr>
        <p:spPr bwMode="auto">
          <a:xfrm>
            <a:off x="2482850" y="4005263"/>
            <a:ext cx="1944688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  <a:latin typeface="Times New Roman" pitchFamily="18" charset="0"/>
              </a:rPr>
              <a:t>Жалпы саясатта болып жаткан жағдайды қарастырады</a:t>
            </a:r>
          </a:p>
        </p:txBody>
      </p:sp>
      <p:sp>
        <p:nvSpPr>
          <p:cNvPr id="14355" name="Text Box 20"/>
          <p:cNvSpPr txBox="1">
            <a:spLocks noChangeArrowheads="1"/>
          </p:cNvSpPr>
          <p:nvPr/>
        </p:nvSpPr>
        <p:spPr bwMode="auto">
          <a:xfrm>
            <a:off x="4725988" y="4005263"/>
            <a:ext cx="1944687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  <a:latin typeface="Times New Roman" pitchFamily="18" charset="0"/>
              </a:rPr>
              <a:t>Саяси жүйемен қабылданған нормалар мен тәртіпті қарастырады</a:t>
            </a:r>
          </a:p>
        </p:txBody>
      </p:sp>
      <p:sp>
        <p:nvSpPr>
          <p:cNvPr id="14356" name="Text Box 21"/>
          <p:cNvSpPr txBox="1">
            <a:spLocks noChangeArrowheads="1"/>
          </p:cNvSpPr>
          <p:nvPr/>
        </p:nvSpPr>
        <p:spPr bwMode="auto">
          <a:xfrm>
            <a:off x="6948488" y="4014788"/>
            <a:ext cx="1944687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  <a:latin typeface="Times New Roman" pitchFamily="18" charset="0"/>
              </a:rPr>
              <a:t>Өзін-өзі қалай  ұстау керек жайындағы қалыпты модель ретінде қарастырылады</a:t>
            </a:r>
          </a:p>
        </p:txBody>
      </p:sp>
      <p:sp>
        <p:nvSpPr>
          <p:cNvPr id="14357" name="AutoShape 25"/>
          <p:cNvSpPr>
            <a:spLocks noChangeArrowheads="1"/>
          </p:cNvSpPr>
          <p:nvPr/>
        </p:nvSpPr>
        <p:spPr bwMode="auto">
          <a:xfrm>
            <a:off x="660400" y="5776913"/>
            <a:ext cx="7991475" cy="360362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33CC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4358" name="Text Box 26"/>
          <p:cNvSpPr txBox="1">
            <a:spLocks noChangeArrowheads="1"/>
          </p:cNvSpPr>
          <p:nvPr/>
        </p:nvSpPr>
        <p:spPr bwMode="auto">
          <a:xfrm>
            <a:off x="234950" y="6251575"/>
            <a:ext cx="86423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  <a:latin typeface="Times New Roman" pitchFamily="18" charset="0"/>
              </a:rPr>
              <a:t>Саяси мәдениет</a:t>
            </a:r>
            <a:r>
              <a:rPr lang="ru-RU" altLang="ru-RU">
                <a:solidFill>
                  <a:schemeClr val="bg1"/>
                </a:solidFill>
                <a:latin typeface="Times New Roman" pitchFamily="18" charset="0"/>
              </a:rPr>
              <a:t> – бұл адамның саяси биліктің субъектісі ретінде озін-өзі ұстау және өмір сүру стилі жайлы кодекс болып табылады.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/>
          <p:cNvSpPr>
            <a:spLocks noChangeArrowheads="1"/>
          </p:cNvSpPr>
          <p:nvPr/>
        </p:nvSpPr>
        <p:spPr bwMode="auto">
          <a:xfrm>
            <a:off x="2619375" y="1484313"/>
            <a:ext cx="4032250" cy="2160587"/>
          </a:xfrm>
          <a:custGeom>
            <a:avLst/>
            <a:gdLst>
              <a:gd name="G0" fmla="+- 5400 0 0"/>
              <a:gd name="G1" fmla="+- 8100 0 0"/>
              <a:gd name="G2" fmla="+- 2700 0 0"/>
              <a:gd name="G3" fmla="+- 9450 0 0"/>
              <a:gd name="G4" fmla="+- 21600 0 8100"/>
              <a:gd name="G5" fmla="+- 21600 0 9450"/>
              <a:gd name="G6" fmla="+- 5400 21600 0"/>
              <a:gd name="G7" fmla="*/ G6 1 2"/>
              <a:gd name="G8" fmla="+- 21600 0 5400"/>
              <a:gd name="G9" fmla="+- 21600 0 2700"/>
              <a:gd name="T0" fmla="*/ G0 w 21600"/>
              <a:gd name="T1" fmla="*/ G0 h 21600"/>
              <a:gd name="T2" fmla="*/ G8 w 21600"/>
              <a:gd name="T3" fmla="*/ G8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5362" name="WordArt 13"/>
          <p:cNvSpPr>
            <a:spLocks noChangeArrowheads="1" noChangeShapeType="1" noTextEdit="1"/>
          </p:cNvSpPr>
          <p:nvPr/>
        </p:nvSpPr>
        <p:spPr bwMode="auto">
          <a:xfrm>
            <a:off x="3635375" y="2060575"/>
            <a:ext cx="1873250" cy="1069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958"/>
              </a:avLst>
            </a:prstTxWarp>
          </a:bodyPr>
          <a:lstStyle/>
          <a:p>
            <a:pPr algn="ctr"/>
            <a:r>
              <a:rPr lang="ru-RU" kern="10">
                <a:ln w="1270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262626"/>
                </a:solidFill>
                <a:latin typeface="Times New Roman"/>
                <a:cs typeface="Times New Roman"/>
              </a:rPr>
              <a:t>Саяси мәдениеттің</a:t>
            </a:r>
          </a:p>
          <a:p>
            <a:pPr algn="ctr"/>
            <a:r>
              <a:rPr lang="ru-RU" kern="10">
                <a:ln w="1270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262626"/>
                </a:solidFill>
                <a:latin typeface="Times New Roman"/>
                <a:cs typeface="Times New Roman"/>
              </a:rPr>
              <a:t>белгілері</a:t>
            </a:r>
          </a:p>
        </p:txBody>
      </p:sp>
      <p:sp>
        <p:nvSpPr>
          <p:cNvPr id="15363" name="Text Box 9"/>
          <p:cNvSpPr txBox="1">
            <a:spLocks noChangeArrowheads="1"/>
          </p:cNvSpPr>
          <p:nvPr/>
        </p:nvSpPr>
        <p:spPr bwMode="auto">
          <a:xfrm>
            <a:off x="3087688" y="336550"/>
            <a:ext cx="3095625" cy="873125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Халықтың саяси санасы мен мінез құлқының калыптасуын қарастырады, реттеп отырады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250825" y="322263"/>
            <a:ext cx="2233613" cy="1449387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Қоғамның тарихи қалыптасуы нәтижесінде және ұжымдық саяси шығармашылық аркасында пайда болған жеміс.  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50825" y="2262188"/>
            <a:ext cx="2233613" cy="868362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Саяси шеңбердің интеграциалануын және бүтіндігін қамтамасыз етеді. </a:t>
            </a:r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260350" y="3457575"/>
            <a:ext cx="2233613" cy="1255713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Азаматтар мен билік арасындағы болып жатқан қарымқатынастың нормаларын айқындайды. 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036888" y="3952875"/>
            <a:ext cx="3070225" cy="868363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Жалпы қандай да бір қоғам мен елдің жалпы саяси өмірін қарастырып реттеу қызметін атқарады. 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6707188" y="2047875"/>
            <a:ext cx="2214562" cy="3195638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>
                <a:latin typeface="Times New Roman" pitchFamily="18" charset="0"/>
                <a:cs typeface="Times New Roman" pitchFamily="18" charset="0"/>
              </a:rPr>
              <a:t>адамдар мен әр түрлі ұйымдардың мінез – құлқы мен қызметіне, олардың ішкі және халықаралық саясатты қабылдауына, үстем таптар мен жеке саяси көсемдерге, саяси жүйе мен режимдерді бағалауға, қоғам өміріндегі адамның орнын белгілеуге мүмкіндік береді</a:t>
            </a:r>
            <a:r>
              <a:rPr lang="kk-KZ"/>
              <a:t>. 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15369" name="Text Box 11"/>
          <p:cNvSpPr txBox="1">
            <a:spLocks noChangeArrowheads="1"/>
          </p:cNvSpPr>
          <p:nvPr/>
        </p:nvSpPr>
        <p:spPr bwMode="auto">
          <a:xfrm>
            <a:off x="6669088" y="315913"/>
            <a:ext cx="2233612" cy="1449387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Саяси процесс элементтерінің арасындағы тұрақты қайталанып отыратын байланыстарды тіркеп отырады. </a:t>
            </a:r>
          </a:p>
        </p:txBody>
      </p:sp>
      <p:pic>
        <p:nvPicPr>
          <p:cNvPr id="15370" name="Picture 14" descr="montesquieu_102124998_tonn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941888"/>
            <a:ext cx="1290637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1" name="Text Box 15"/>
          <p:cNvSpPr txBox="1">
            <a:spLocks noChangeArrowheads="1"/>
          </p:cNvSpPr>
          <p:nvPr/>
        </p:nvSpPr>
        <p:spPr bwMode="auto">
          <a:xfrm>
            <a:off x="2232025" y="5327650"/>
            <a:ext cx="6553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chemeClr val="bg1"/>
                </a:solidFill>
                <a:latin typeface="Times New Roman" pitchFamily="18" charset="0"/>
              </a:rPr>
              <a:t>«Законы воспитания должны быть различны для каждого вида правления: в монархии их предметы будят честь, в республиках – добродетель, в деспотиях страх»</a:t>
            </a:r>
          </a:p>
          <a:p>
            <a:pPr algn="r"/>
            <a:r>
              <a:rPr lang="ru-RU" altLang="ru-RU" i="1">
                <a:solidFill>
                  <a:schemeClr val="bg1"/>
                </a:solidFill>
                <a:latin typeface="Times New Roman" pitchFamily="18" charset="0"/>
              </a:rPr>
              <a:t>(Шарль Монтескье, французский философ)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234950" y="184150"/>
            <a:ext cx="8729663" cy="436563"/>
          </a:xfrm>
          <a:prstGeom prst="rect">
            <a:avLst/>
          </a:prstGeom>
          <a:solidFill>
            <a:srgbClr val="FFCC99"/>
          </a:solidFill>
          <a:ln w="76200">
            <a:solidFill>
              <a:srgbClr val="66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kk-KZ" altLang="ru-RU" sz="2000" b="1"/>
              <a:t>Саяси мәдениет структурасы</a:t>
            </a:r>
            <a:endParaRPr lang="ru-RU" altLang="ru-RU" sz="2000" b="1"/>
          </a:p>
        </p:txBody>
      </p:sp>
      <p:sp>
        <p:nvSpPr>
          <p:cNvPr id="16386" name="AutoShape 6"/>
          <p:cNvSpPr>
            <a:spLocks noChangeArrowheads="1"/>
          </p:cNvSpPr>
          <p:nvPr/>
        </p:nvSpPr>
        <p:spPr bwMode="auto">
          <a:xfrm>
            <a:off x="357188" y="1277938"/>
            <a:ext cx="2127250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9B3"/>
              </a:gs>
              <a:gs pos="50000">
                <a:srgbClr val="FFFB53"/>
              </a:gs>
              <a:gs pos="100000">
                <a:srgbClr val="FFD9B3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D9B3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kk-KZ" altLang="ru-RU" b="1">
                <a:latin typeface="Times New Roman" pitchFamily="18" charset="0"/>
              </a:rPr>
              <a:t>Саяси сана </a:t>
            </a:r>
          </a:p>
          <a:p>
            <a:pPr algn="ctr">
              <a:lnSpc>
                <a:spcPct val="80000"/>
              </a:lnSpc>
            </a:pPr>
            <a:r>
              <a:rPr lang="kk-KZ" altLang="ru-RU" b="1">
                <a:latin typeface="Times New Roman" pitchFamily="18" charset="0"/>
              </a:rPr>
              <a:t>мәдениеті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6387" name="AutoShape 7"/>
          <p:cNvSpPr>
            <a:spLocks noChangeArrowheads="1"/>
          </p:cNvSpPr>
          <p:nvPr/>
        </p:nvSpPr>
        <p:spPr bwMode="auto">
          <a:xfrm>
            <a:off x="395288" y="2708275"/>
            <a:ext cx="2127250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FFF8F"/>
              </a:gs>
              <a:gs pos="50000">
                <a:srgbClr val="FFFB53"/>
              </a:gs>
              <a:gs pos="100000">
                <a:srgbClr val="8FFF8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FFF8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kk-KZ" altLang="ru-RU" b="1">
                <a:latin typeface="Times New Roman" pitchFamily="18" charset="0"/>
              </a:rPr>
              <a:t>Саяси тәртіп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6388" name="AutoShape 8"/>
          <p:cNvSpPr>
            <a:spLocks noChangeArrowheads="1"/>
          </p:cNvSpPr>
          <p:nvPr/>
        </p:nvSpPr>
        <p:spPr bwMode="auto">
          <a:xfrm>
            <a:off x="466725" y="4191000"/>
            <a:ext cx="2127250" cy="1109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FFFF"/>
              </a:gs>
              <a:gs pos="50000">
                <a:srgbClr val="FFFB53"/>
              </a:gs>
              <a:gs pos="100000">
                <a:srgbClr val="66FF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B53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Мемлекеттік</a:t>
            </a:r>
          </a:p>
          <a:p>
            <a:pPr algn="ctr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 және саяси </a:t>
            </a:r>
          </a:p>
          <a:p>
            <a:pPr algn="ctr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институттардық </a:t>
            </a:r>
          </a:p>
          <a:p>
            <a:pPr algn="ctr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жұмыс істеу </a:t>
            </a:r>
          </a:p>
          <a:p>
            <a:pPr algn="ctr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мәдениеті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6389" name="AutoShape 10"/>
          <p:cNvSpPr>
            <a:spLocks noChangeArrowheads="1"/>
          </p:cNvSpPr>
          <p:nvPr/>
        </p:nvSpPr>
        <p:spPr bwMode="auto">
          <a:xfrm>
            <a:off x="2987675" y="1341438"/>
            <a:ext cx="720725" cy="495300"/>
          </a:xfrm>
          <a:custGeom>
            <a:avLst/>
            <a:gdLst>
              <a:gd name="T0" fmla="*/ 601814500 w 21600"/>
              <a:gd name="T1" fmla="*/ 0 h 21600"/>
              <a:gd name="T2" fmla="*/ 0 w 21600"/>
              <a:gd name="T3" fmla="*/ 130216845 h 21600"/>
              <a:gd name="T4" fmla="*/ 601814500 w 21600"/>
              <a:gd name="T5" fmla="*/ 260433691 h 21600"/>
              <a:gd name="T6" fmla="*/ 802418889 w 21600"/>
              <a:gd name="T7" fmla="*/ 13021684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EC3112"/>
              </a:gs>
            </a:gsLst>
            <a:path path="rect">
              <a:fillToRect l="50000" t="50000" r="50000" b="50000"/>
            </a:path>
          </a:gradFill>
          <a:ln w="9525">
            <a:round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EC311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6390" name="AutoShape 10"/>
          <p:cNvSpPr>
            <a:spLocks noChangeArrowheads="1"/>
          </p:cNvSpPr>
          <p:nvPr/>
        </p:nvSpPr>
        <p:spPr bwMode="auto">
          <a:xfrm>
            <a:off x="2987675" y="2820988"/>
            <a:ext cx="720725" cy="495300"/>
          </a:xfrm>
          <a:custGeom>
            <a:avLst/>
            <a:gdLst>
              <a:gd name="T0" fmla="*/ 601814500 w 21600"/>
              <a:gd name="T1" fmla="*/ 0 h 21600"/>
              <a:gd name="T2" fmla="*/ 0 w 21600"/>
              <a:gd name="T3" fmla="*/ 130216845 h 21600"/>
              <a:gd name="T4" fmla="*/ 601814500 w 21600"/>
              <a:gd name="T5" fmla="*/ 260433691 h 21600"/>
              <a:gd name="T6" fmla="*/ 802418889 w 21600"/>
              <a:gd name="T7" fmla="*/ 13021684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EC3112"/>
              </a:gs>
            </a:gsLst>
            <a:path path="rect">
              <a:fillToRect l="50000" t="50000" r="50000" b="50000"/>
            </a:path>
          </a:gradFill>
          <a:ln w="9525">
            <a:round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EC311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6391" name="AutoShape 10"/>
          <p:cNvSpPr>
            <a:spLocks noChangeArrowheads="1"/>
          </p:cNvSpPr>
          <p:nvPr/>
        </p:nvSpPr>
        <p:spPr bwMode="auto">
          <a:xfrm>
            <a:off x="2987675" y="4497388"/>
            <a:ext cx="720725" cy="495300"/>
          </a:xfrm>
          <a:custGeom>
            <a:avLst/>
            <a:gdLst>
              <a:gd name="T0" fmla="*/ 601814500 w 21600"/>
              <a:gd name="T1" fmla="*/ 0 h 21600"/>
              <a:gd name="T2" fmla="*/ 0 w 21600"/>
              <a:gd name="T3" fmla="*/ 130216845 h 21600"/>
              <a:gd name="T4" fmla="*/ 601814500 w 21600"/>
              <a:gd name="T5" fmla="*/ 260433691 h 21600"/>
              <a:gd name="T6" fmla="*/ 802418889 w 21600"/>
              <a:gd name="T7" fmla="*/ 13021684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EC3112"/>
              </a:gs>
            </a:gsLst>
            <a:path path="rect">
              <a:fillToRect l="50000" t="50000" r="50000" b="50000"/>
            </a:path>
          </a:gradFill>
          <a:ln w="9525">
            <a:round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EC311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3990975" y="836613"/>
            <a:ext cx="4911725" cy="292100"/>
          </a:xfrm>
          <a:prstGeom prst="rect">
            <a:avLst/>
          </a:prstGeom>
          <a:gradFill rotWithShape="1">
            <a:gsLst>
              <a:gs pos="0">
                <a:srgbClr val="FFD9B3"/>
              </a:gs>
              <a:gs pos="50000">
                <a:srgbClr val="FFFB53"/>
              </a:gs>
              <a:gs pos="100000">
                <a:srgbClr val="FFD9B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D9B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>
                <a:latin typeface="Times New Roman" pitchFamily="18" charset="0"/>
              </a:rPr>
              <a:t>Саяси сенім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3995738" y="1296988"/>
            <a:ext cx="4911725" cy="285750"/>
          </a:xfrm>
          <a:prstGeom prst="rect">
            <a:avLst/>
          </a:prstGeom>
          <a:gradFill rotWithShape="1">
            <a:gsLst>
              <a:gs pos="0">
                <a:srgbClr val="FFD9B3"/>
              </a:gs>
              <a:gs pos="50000">
                <a:srgbClr val="FFFB53"/>
              </a:gs>
              <a:gs pos="100000">
                <a:srgbClr val="FFD9B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D9B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Саяси құндылықтар, дәстүр және тәртіп                             </a:t>
            </a:r>
          </a:p>
        </p:txBody>
      </p:sp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4000500" y="1836738"/>
            <a:ext cx="4911725" cy="292100"/>
          </a:xfrm>
          <a:prstGeom prst="rect">
            <a:avLst/>
          </a:prstGeom>
          <a:gradFill rotWithShape="1">
            <a:gsLst>
              <a:gs pos="0">
                <a:srgbClr val="FFD9B3"/>
              </a:gs>
              <a:gs pos="50000">
                <a:srgbClr val="FFFB53"/>
              </a:gs>
              <a:gs pos="100000">
                <a:srgbClr val="FFD9B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D9B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>
                <a:latin typeface="Times New Roman" pitchFamily="18" charset="0"/>
              </a:rPr>
              <a:t>Саяси устанымда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13" name="Левая фигурная скобка 12"/>
          <p:cNvSpPr/>
          <p:nvPr/>
        </p:nvSpPr>
        <p:spPr>
          <a:xfrm>
            <a:off x="3708400" y="979488"/>
            <a:ext cx="142875" cy="1152525"/>
          </a:xfrm>
          <a:prstGeom prst="leftBrac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6396" name="Text Box 17"/>
          <p:cNvSpPr txBox="1">
            <a:spLocks noChangeArrowheads="1"/>
          </p:cNvSpPr>
          <p:nvPr/>
        </p:nvSpPr>
        <p:spPr bwMode="auto">
          <a:xfrm>
            <a:off x="4005263" y="2640013"/>
            <a:ext cx="4911725" cy="292100"/>
          </a:xfrm>
          <a:prstGeom prst="rect">
            <a:avLst/>
          </a:prstGeom>
          <a:gradFill rotWithShape="1">
            <a:gsLst>
              <a:gs pos="0">
                <a:srgbClr val="8FFF8F"/>
              </a:gs>
              <a:gs pos="50000">
                <a:srgbClr val="FFFB53"/>
              </a:gs>
              <a:gs pos="100000">
                <a:srgbClr val="8FFF8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FFF8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>
                <a:latin typeface="Times New Roman" pitchFamily="18" charset="0"/>
              </a:rPr>
              <a:t>Саяси өмірге қатысу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16397" name="Text Box 18"/>
          <p:cNvSpPr txBox="1">
            <a:spLocks noChangeArrowheads="1"/>
          </p:cNvSpPr>
          <p:nvPr/>
        </p:nvSpPr>
        <p:spPr bwMode="auto">
          <a:xfrm>
            <a:off x="4010025" y="3157538"/>
            <a:ext cx="4911725" cy="292100"/>
          </a:xfrm>
          <a:prstGeom prst="rect">
            <a:avLst/>
          </a:prstGeom>
          <a:gradFill rotWithShape="1">
            <a:gsLst>
              <a:gs pos="0">
                <a:srgbClr val="8FFF8F"/>
              </a:gs>
              <a:gs pos="50000">
                <a:srgbClr val="FFFB53"/>
              </a:gs>
              <a:gs pos="100000">
                <a:srgbClr val="8FFF8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FFF8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>
                <a:latin typeface="Times New Roman" pitchFamily="18" charset="0"/>
              </a:rPr>
              <a:t>Саяси қызмет атқару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3779838" y="2786063"/>
            <a:ext cx="71437" cy="530225"/>
          </a:xfrm>
          <a:prstGeom prst="leftBrac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99" name="Text Box 19"/>
          <p:cNvSpPr txBox="1">
            <a:spLocks noChangeArrowheads="1"/>
          </p:cNvSpPr>
          <p:nvPr/>
        </p:nvSpPr>
        <p:spPr bwMode="auto">
          <a:xfrm>
            <a:off x="4014788" y="3905250"/>
            <a:ext cx="4911725" cy="292100"/>
          </a:xfrm>
          <a:prstGeom prst="rect">
            <a:avLst/>
          </a:prstGeom>
          <a:gradFill rotWithShape="1">
            <a:gsLst>
              <a:gs pos="0">
                <a:srgbClr val="66FFFF"/>
              </a:gs>
              <a:gs pos="50000">
                <a:srgbClr val="FFFB53"/>
              </a:gs>
              <a:gs pos="100000">
                <a:srgbClr val="66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B5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>
                <a:latin typeface="Times New Roman" pitchFamily="18" charset="0"/>
              </a:rPr>
              <a:t>Электоральді процесстер мәдениеті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16400" name="Text Box 20"/>
          <p:cNvSpPr txBox="1">
            <a:spLocks noChangeArrowheads="1"/>
          </p:cNvSpPr>
          <p:nvPr/>
        </p:nvSpPr>
        <p:spPr bwMode="auto">
          <a:xfrm>
            <a:off x="4019550" y="4437063"/>
            <a:ext cx="4911725" cy="479425"/>
          </a:xfrm>
          <a:prstGeom prst="rect">
            <a:avLst/>
          </a:prstGeom>
          <a:gradFill rotWithShape="1">
            <a:gsLst>
              <a:gs pos="0">
                <a:srgbClr val="66FFFF"/>
              </a:gs>
              <a:gs pos="50000">
                <a:srgbClr val="FFFB53"/>
              </a:gs>
              <a:gs pos="100000">
                <a:srgbClr val="66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B5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Саяси шешимдерді қабылдау жіне шешу мәдениетңі</a:t>
            </a:r>
          </a:p>
        </p:txBody>
      </p:sp>
      <p:sp>
        <p:nvSpPr>
          <p:cNvPr id="16401" name="Text Box 21"/>
          <p:cNvSpPr txBox="1">
            <a:spLocks noChangeArrowheads="1"/>
          </p:cNvSpPr>
          <p:nvPr/>
        </p:nvSpPr>
        <p:spPr bwMode="auto">
          <a:xfrm>
            <a:off x="4033838" y="5184775"/>
            <a:ext cx="4911725" cy="479425"/>
          </a:xfrm>
          <a:prstGeom prst="rect">
            <a:avLst/>
          </a:prstGeom>
          <a:gradFill rotWithShape="1">
            <a:gsLst>
              <a:gs pos="0">
                <a:srgbClr val="66FFFF"/>
              </a:gs>
              <a:gs pos="50000">
                <a:srgbClr val="FFFB53"/>
              </a:gs>
              <a:gs pos="100000">
                <a:srgbClr val="66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B5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Әлеуметтік-саяси даударды қабылдау және реттеу мәдениеті</a:t>
            </a:r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3816350" y="4051300"/>
            <a:ext cx="46038" cy="1465263"/>
          </a:xfrm>
          <a:prstGeom prst="leftBrac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403" name="Text Box 25"/>
          <p:cNvSpPr txBox="1">
            <a:spLocks noChangeArrowheads="1"/>
          </p:cNvSpPr>
          <p:nvPr/>
        </p:nvSpPr>
        <p:spPr bwMode="auto">
          <a:xfrm>
            <a:off x="539750" y="6086475"/>
            <a:ext cx="828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  <a:latin typeface="Times New Roman" pitchFamily="18" charset="0"/>
              </a:rPr>
              <a:t>САЯСИ МӘДЕНИЕТ – ӘРҚИЛЫ КӨРІНІС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2987675" y="765175"/>
            <a:ext cx="3240088" cy="2305050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EA2642"/>
              </a:gs>
              <a:gs pos="50000">
                <a:schemeClr val="bg1"/>
              </a:gs>
              <a:gs pos="100000">
                <a:srgbClr val="EA2642"/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A2642"/>
            </a:extrusion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3" name="WordArt 6"/>
          <p:cNvSpPr>
            <a:spLocks noChangeArrowheads="1" noChangeShapeType="1" noTextEdit="1"/>
          </p:cNvSpPr>
          <p:nvPr/>
        </p:nvSpPr>
        <p:spPr bwMode="auto">
          <a:xfrm>
            <a:off x="3938588" y="1427163"/>
            <a:ext cx="1295400" cy="925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kern="10" dirty="0">
                <a:ln w="63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Саяси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kern="10" dirty="0">
                <a:ln w="63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kern="10" dirty="0">
                <a:ln w="63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</a:t>
            </a:r>
            <a:r>
              <a:rPr lang="kk-KZ" b="1" kern="10" dirty="0">
                <a:ln w="63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Impact"/>
                <a:cs typeface="+mn-cs"/>
              </a:rPr>
              <a:t>і</a:t>
            </a:r>
            <a:endParaRPr lang="ru-RU" b="1" kern="10" dirty="0">
              <a:ln w="6350">
                <a:solidFill>
                  <a:srgbClr val="FFFF00"/>
                </a:solidFill>
                <a:round/>
                <a:headEnd/>
                <a:tailEnd/>
              </a:ln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Impact"/>
              <a:cs typeface="+mn-cs"/>
            </a:endParaRPr>
          </a:p>
        </p:txBody>
      </p:sp>
      <p:sp>
        <p:nvSpPr>
          <p:cNvPr id="17411" name="Text Box 7"/>
          <p:cNvSpPr txBox="1">
            <a:spLocks noChangeArrowheads="1"/>
          </p:cNvSpPr>
          <p:nvPr/>
        </p:nvSpPr>
        <p:spPr bwMode="auto">
          <a:xfrm>
            <a:off x="255588" y="339725"/>
            <a:ext cx="2743200" cy="292100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МЕМЛЕКЕТ </a:t>
            </a:r>
          </a:p>
        </p:txBody>
      </p:sp>
      <p:sp>
        <p:nvSpPr>
          <p:cNvPr id="17412" name="Text Box 13"/>
          <p:cNvSpPr txBox="1">
            <a:spLocks noChangeArrowheads="1"/>
          </p:cNvSpPr>
          <p:nvPr/>
        </p:nvSpPr>
        <p:spPr bwMode="auto">
          <a:xfrm>
            <a:off x="250825" y="889000"/>
            <a:ext cx="2743200" cy="292100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ОТБАСЫ </a:t>
            </a:r>
          </a:p>
        </p:txBody>
      </p:sp>
      <p:sp>
        <p:nvSpPr>
          <p:cNvPr id="17413" name="Text Box 10"/>
          <p:cNvSpPr txBox="1">
            <a:spLocks noChangeArrowheads="1"/>
          </p:cNvSpPr>
          <p:nvPr/>
        </p:nvSpPr>
        <p:spPr bwMode="auto">
          <a:xfrm>
            <a:off x="250825" y="1427163"/>
            <a:ext cx="2743200" cy="679450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ЖАЛПЫ ҰЙЫДАСТЫРУ ҚҰРАЛДАРЫ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7414" name="Text Box 11"/>
          <p:cNvSpPr txBox="1">
            <a:spLocks noChangeArrowheads="1"/>
          </p:cNvSpPr>
          <p:nvPr/>
        </p:nvSpPr>
        <p:spPr bwMode="auto">
          <a:xfrm>
            <a:off x="254000" y="2338388"/>
            <a:ext cx="2743200" cy="282575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Бизнес </a:t>
            </a:r>
          </a:p>
        </p:txBody>
      </p:sp>
      <p:sp>
        <p:nvSpPr>
          <p:cNvPr id="17415" name="Text Box 15"/>
          <p:cNvSpPr txBox="1">
            <a:spLocks noChangeArrowheads="1"/>
          </p:cNvSpPr>
          <p:nvPr/>
        </p:nvSpPr>
        <p:spPr bwMode="auto">
          <a:xfrm>
            <a:off x="3203575" y="327025"/>
            <a:ext cx="2743200" cy="485775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ЕҢБЕК ЕТЕТІН ҚАУЫМ </a:t>
            </a:r>
          </a:p>
        </p:txBody>
      </p:sp>
      <p:sp>
        <p:nvSpPr>
          <p:cNvPr id="17416" name="Text Box 16"/>
          <p:cNvSpPr txBox="1">
            <a:spLocks noChangeArrowheads="1"/>
          </p:cNvSpPr>
          <p:nvPr/>
        </p:nvSpPr>
        <p:spPr bwMode="auto">
          <a:xfrm>
            <a:off x="250825" y="2909888"/>
            <a:ext cx="2743200" cy="485775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ҚЫЗЫҒУШЫЛЫҚ БОЙЫНША КЛУБТАР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6173788" y="333375"/>
            <a:ext cx="2743200" cy="292100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 МЕШІТ, ШІРКЕУЛЕР</a:t>
            </a:r>
          </a:p>
        </p:txBody>
      </p:sp>
      <p:sp>
        <p:nvSpPr>
          <p:cNvPr id="17418" name="Text Box 14"/>
          <p:cNvSpPr txBox="1">
            <a:spLocks noChangeArrowheads="1"/>
          </p:cNvSpPr>
          <p:nvPr/>
        </p:nvSpPr>
        <p:spPr bwMode="auto">
          <a:xfrm>
            <a:off x="6227763" y="1287463"/>
            <a:ext cx="2743200" cy="479425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kk-KZ" altLang="ru-RU" b="1">
                <a:latin typeface="Times New Roman" pitchFamily="18" charset="0"/>
              </a:rPr>
              <a:t>БІЛІМ БЕРУ МЕКЕМЕЛЕРІ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7419" name="Text Box 12"/>
          <p:cNvSpPr txBox="1">
            <a:spLocks noChangeArrowheads="1"/>
          </p:cNvSpPr>
          <p:nvPr/>
        </p:nvSpPr>
        <p:spPr bwMode="auto">
          <a:xfrm>
            <a:off x="6196013" y="2041525"/>
            <a:ext cx="2743200" cy="292100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ҒЫЛЫМ 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6175375" y="2722563"/>
            <a:ext cx="2743200" cy="485775"/>
          </a:xfrm>
          <a:prstGeom prst="rect">
            <a:avLst/>
          </a:prstGeom>
          <a:gradFill rotWithShape="1">
            <a:gsLst>
              <a:gs pos="0">
                <a:srgbClr val="E9F363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9F363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70000"/>
              </a:lnSpc>
            </a:pPr>
            <a:r>
              <a:rPr lang="ru-RU" altLang="ru-RU" b="1">
                <a:latin typeface="Times New Roman" pitchFamily="18" charset="0"/>
              </a:rPr>
              <a:t>САЯСИ-ӘЛЕУМЕТТІК ҰЙЫМДАР </a:t>
            </a:r>
          </a:p>
        </p:txBody>
      </p:sp>
      <p:sp>
        <p:nvSpPr>
          <p:cNvPr id="17421" name="AutoShape 17"/>
          <p:cNvSpPr>
            <a:spLocks noChangeArrowheads="1"/>
          </p:cNvSpPr>
          <p:nvPr/>
        </p:nvSpPr>
        <p:spPr bwMode="auto">
          <a:xfrm>
            <a:off x="488950" y="3446463"/>
            <a:ext cx="8640763" cy="48895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34E845"/>
              </a:gs>
              <a:gs pos="50000">
                <a:srgbClr val="E9F363"/>
              </a:gs>
              <a:gs pos="100000">
                <a:srgbClr val="34E845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34E845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7422" name="WordArt 18"/>
          <p:cNvSpPr>
            <a:spLocks noChangeArrowheads="1" noChangeShapeType="1" noTextEdit="1"/>
          </p:cNvSpPr>
          <p:nvPr/>
        </p:nvSpPr>
        <p:spPr bwMode="auto">
          <a:xfrm>
            <a:off x="2741613" y="3457575"/>
            <a:ext cx="3829050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42845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ҚҰРЫЛУЫ</a:t>
            </a:r>
          </a:p>
        </p:txBody>
      </p:sp>
      <p:sp>
        <p:nvSpPr>
          <p:cNvPr id="17423" name="Text Box 20"/>
          <p:cNvSpPr txBox="1">
            <a:spLocks noChangeArrowheads="1"/>
          </p:cNvSpPr>
          <p:nvPr/>
        </p:nvSpPr>
        <p:spPr bwMode="auto">
          <a:xfrm>
            <a:off x="215900" y="4149725"/>
            <a:ext cx="2543175" cy="757238"/>
          </a:xfrm>
          <a:prstGeom prst="rect">
            <a:avLst/>
          </a:prstGeom>
          <a:gradFill rotWithShape="1">
            <a:gsLst>
              <a:gs pos="0">
                <a:srgbClr val="F3A3A3"/>
              </a:gs>
              <a:gs pos="50000">
                <a:srgbClr val="65FF65"/>
              </a:gs>
              <a:gs pos="100000">
                <a:srgbClr val="F3A3A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5FF65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1. Балалық шақ                    </a:t>
            </a:r>
            <a:r>
              <a:rPr lang="ru-RU" altLang="ru-RU" i="1">
                <a:latin typeface="Times New Roman" pitchFamily="18" charset="0"/>
              </a:rPr>
              <a:t>(отбасы, тыған туыскандар)</a:t>
            </a:r>
            <a:endParaRPr lang="en-US" altLang="ru-RU" i="1">
              <a:latin typeface="Times New Roman" pitchFamily="18" charset="0"/>
            </a:endParaRPr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2941638" y="4168775"/>
            <a:ext cx="433387" cy="71913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921414"/>
              </a:gs>
              <a:gs pos="100000">
                <a:schemeClr val="bg1"/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921414"/>
            </a:extrusion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auto">
          <a:xfrm>
            <a:off x="6197600" y="4244975"/>
            <a:ext cx="433388" cy="71913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921414"/>
              </a:gs>
              <a:gs pos="100000">
                <a:schemeClr val="bg1"/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921414"/>
            </a:extrusion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7426" name="Text Box 21"/>
          <p:cNvSpPr txBox="1">
            <a:spLocks noChangeArrowheads="1"/>
          </p:cNvSpPr>
          <p:nvPr/>
        </p:nvSpPr>
        <p:spPr bwMode="auto">
          <a:xfrm>
            <a:off x="3554413" y="4192588"/>
            <a:ext cx="2543175" cy="757237"/>
          </a:xfrm>
          <a:prstGeom prst="rect">
            <a:avLst/>
          </a:prstGeom>
          <a:gradFill rotWithShape="1">
            <a:gsLst>
              <a:gs pos="0">
                <a:srgbClr val="F3A3A3"/>
              </a:gs>
              <a:gs pos="50000">
                <a:srgbClr val="65FF65"/>
              </a:gs>
              <a:gs pos="100000">
                <a:srgbClr val="F3A3A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5FF65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2. Жастық шақ                   </a:t>
            </a:r>
            <a:r>
              <a:rPr lang="ru-RU" altLang="ru-RU" i="1">
                <a:latin typeface="Times New Roman" pitchFamily="18" charset="0"/>
              </a:rPr>
              <a:t>(мектеп, жогарғы оқу орындары т.б)</a:t>
            </a:r>
            <a:endParaRPr lang="en-US" altLang="ru-RU" i="1">
              <a:latin typeface="Times New Roman" pitchFamily="18" charset="0"/>
            </a:endParaRP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6805613" y="4192588"/>
            <a:ext cx="2351087" cy="757237"/>
          </a:xfrm>
          <a:prstGeom prst="rect">
            <a:avLst/>
          </a:prstGeom>
          <a:gradFill rotWithShape="1">
            <a:gsLst>
              <a:gs pos="0">
                <a:srgbClr val="F3A3A3"/>
              </a:gs>
              <a:gs pos="50000">
                <a:srgbClr val="65FF65"/>
              </a:gs>
              <a:gs pos="100000">
                <a:srgbClr val="F3A3A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5FF65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ru-RU" altLang="ru-RU" b="1">
                <a:latin typeface="Times New Roman" pitchFamily="18" charset="0"/>
              </a:rPr>
              <a:t>3. Кәмелет шақ </a:t>
            </a:r>
            <a:r>
              <a:rPr lang="ru-RU" altLang="ru-RU" i="1">
                <a:latin typeface="Times New Roman" pitchFamily="18" charset="0"/>
              </a:rPr>
              <a:t>(әлеуметтік топтар, ұймдар т.б)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5"/>
          <p:cNvSpPr>
            <a:spLocks noChangeArrowheads="1"/>
          </p:cNvSpPr>
          <p:nvPr/>
        </p:nvSpPr>
        <p:spPr bwMode="auto">
          <a:xfrm>
            <a:off x="2916238" y="1916113"/>
            <a:ext cx="3240087" cy="2930525"/>
          </a:xfrm>
          <a:prstGeom prst="star24">
            <a:avLst>
              <a:gd name="adj" fmla="val 37500"/>
            </a:avLst>
          </a:prstGeom>
          <a:gradFill rotWithShape="1">
            <a:gsLst>
              <a:gs pos="0">
                <a:srgbClr val="F2F8A6"/>
              </a:gs>
              <a:gs pos="100000">
                <a:srgbClr val="F7AFA7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2F8A6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8434" name="WordArt 6"/>
          <p:cNvSpPr>
            <a:spLocks noChangeArrowheads="1" noChangeShapeType="1" noTextEdit="1"/>
          </p:cNvSpPr>
          <p:nvPr/>
        </p:nvSpPr>
        <p:spPr bwMode="auto">
          <a:xfrm>
            <a:off x="3586163" y="2730500"/>
            <a:ext cx="1800225" cy="1200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F251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Саяси </a:t>
            </a:r>
          </a:p>
          <a:p>
            <a:pPr algn="ctr"/>
            <a:r>
              <a:rPr lang="ru-RU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F251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мәдениет</a:t>
            </a:r>
          </a:p>
          <a:p>
            <a:pPr algn="ctr"/>
            <a:r>
              <a:rPr lang="ru-RU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F2513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функциялары</a:t>
            </a:r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233363" y="293688"/>
            <a:ext cx="3662362" cy="1643062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 b="1">
                <a:latin typeface="Times New Roman" pitchFamily="18" charset="0"/>
                <a:cs typeface="Times New Roman" pitchFamily="18" charset="0"/>
              </a:rPr>
              <a:t>Танымдық қызметі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-  қоғам мен саясаттың  дамуын айқындайтын заңдылықтар мен принциптерді танып –білуге, субъектті саяси салада табысты жұмыс істеуге керекті біліммен, қоғамды басқарудың әдіс – тәсілдерімен қаруландыру.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107950" y="2571750"/>
            <a:ext cx="2592388" cy="1982788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 b="1">
                <a:latin typeface="Times New Roman" pitchFamily="18" charset="0"/>
                <a:cs typeface="Times New Roman" pitchFamily="18" charset="0"/>
              </a:rPr>
              <a:t>Реттеушілік қызметі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– саяси жүйенің қалыпты жұмысын, дамуын, саналы қоғамдық тәртіпті қамтамасыз ету, әлеуметтік – таптық, ұлттық қатынастарды реттеу.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>
              <a:latin typeface="Times New Roman" pitchFamily="18" charset="0"/>
            </a:endParaRPr>
          </a:p>
        </p:txBody>
      </p: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6156325" y="125413"/>
            <a:ext cx="2987675" cy="1781175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 b="1">
                <a:latin typeface="Times New Roman" pitchFamily="18" charset="0"/>
                <a:cs typeface="Times New Roman" pitchFamily="18" charset="0"/>
              </a:rPr>
              <a:t>Тәрбиелік қызметі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- әркімді қоғамдық – саяси қызметке әрекетке, саяси белсенділікке ынталандыру, табандылыққа, кемшілікке, төзімділікке, қоғам алдында жауапкершілікке баулу.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>
              <a:latin typeface="Times New Roman" pitchFamily="18" charset="0"/>
            </a:endParaRPr>
          </a:p>
        </p:txBody>
      </p:sp>
      <p:sp>
        <p:nvSpPr>
          <p:cNvPr id="18438" name="Text Box 11"/>
          <p:cNvSpPr txBox="1">
            <a:spLocks noChangeArrowheads="1"/>
          </p:cNvSpPr>
          <p:nvPr/>
        </p:nvSpPr>
        <p:spPr bwMode="auto">
          <a:xfrm>
            <a:off x="6137275" y="2439988"/>
            <a:ext cx="2987675" cy="1974850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 b="1">
                <a:latin typeface="Times New Roman" pitchFamily="18" charset="0"/>
                <a:cs typeface="Times New Roman" pitchFamily="18" charset="0"/>
              </a:rPr>
              <a:t>Біріктірушілік қызметі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– қазіргі өмір сүріп отырған саяси жүйені қолдау арқылы әлеуметтік топтар, талаптарды біріктіру, бұқараны мемлекет пен  қоғам жұмыстарын басқаруға жұмылдыру.  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>
              <a:latin typeface="Times New Roman" pitchFamily="18" charset="0"/>
            </a:endParaRPr>
          </a:p>
        </p:txBody>
      </p:sp>
      <p:sp>
        <p:nvSpPr>
          <p:cNvPr id="18439" name="Text Box 11"/>
          <p:cNvSpPr txBox="1">
            <a:spLocks noChangeArrowheads="1"/>
          </p:cNvSpPr>
          <p:nvPr/>
        </p:nvSpPr>
        <p:spPr bwMode="auto">
          <a:xfrm>
            <a:off x="107950" y="5013325"/>
            <a:ext cx="3463925" cy="873125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/>
              <a:t> </a:t>
            </a:r>
            <a:r>
              <a:rPr lang="kk-KZ" b="1">
                <a:latin typeface="Times New Roman" pitchFamily="18" charset="0"/>
                <a:cs typeface="Times New Roman" pitchFamily="18" charset="0"/>
              </a:rPr>
              <a:t>Қорғау қызметі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– қоғамның қарыштап алға дамуына сәйкес келетін саяси құндылықтарды, қазыналарды сақтау. </a:t>
            </a:r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4932363" y="5013325"/>
            <a:ext cx="3463925" cy="1255713"/>
          </a:xfrm>
          <a:prstGeom prst="rect">
            <a:avLst/>
          </a:prstGeom>
          <a:gradFill rotWithShape="1">
            <a:gsLst>
              <a:gs pos="0">
                <a:srgbClr val="F2F8A6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kk-KZ"/>
              <a:t> </a:t>
            </a:r>
            <a:r>
              <a:rPr lang="kk-KZ" b="1">
                <a:latin typeface="Times New Roman" pitchFamily="18" charset="0"/>
                <a:cs typeface="Times New Roman" pitchFamily="18" charset="0"/>
              </a:rPr>
              <a:t>Сабақтастық қызметі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 – саяси тәжірибені бір ұрпақтан екінші ұрпаққа жалғастырып, саяси процесті тоқтауыз ұласып  дамуын қамтамасыз ететін тарихи сабақтастық. </a:t>
            </a:r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5"/>
          <p:cNvSpPr>
            <a:spLocks noChangeArrowheads="1"/>
          </p:cNvSpPr>
          <p:nvPr/>
        </p:nvSpPr>
        <p:spPr bwMode="auto">
          <a:xfrm rot="-5400000">
            <a:off x="3294856" y="84932"/>
            <a:ext cx="1114425" cy="2160588"/>
          </a:xfrm>
          <a:prstGeom prst="downArrow">
            <a:avLst>
              <a:gd name="adj1" fmla="val 50000"/>
              <a:gd name="adj2" fmla="val 48469"/>
            </a:avLst>
          </a:prstGeom>
          <a:gradFill rotWithShape="1">
            <a:gsLst>
              <a:gs pos="0">
                <a:schemeClr val="bg1"/>
              </a:gs>
              <a:gs pos="100000">
                <a:srgbClr val="CF2513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F2513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5148263" y="293688"/>
            <a:ext cx="3744912" cy="2298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FFFF99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Тоталитар-авторитарлық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Азаматтың уйымдық қыбілеті оның индивидуалды қабылетінен жоғары болған жағдай</a:t>
            </a:r>
            <a:endParaRPr lang="ru-RU" altLang="ru-RU">
              <a:latin typeface="Times New Roman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 i="1">
                <a:latin typeface="Times New Roman" pitchFamily="18" charset="0"/>
              </a:rPr>
              <a:t>Сипаты</a:t>
            </a:r>
            <a:r>
              <a:rPr lang="ru-RU" altLang="ru-RU">
                <a:latin typeface="Times New Roman" pitchFamily="18" charset="0"/>
              </a:rPr>
              <a:t>: орталықтандырылған құрылым </a:t>
            </a:r>
            <a:r>
              <a:rPr lang="en-US" altLang="ru-RU">
                <a:latin typeface="Times New Roman" pitchFamily="18" charset="0"/>
              </a:rPr>
              <a:t>(</a:t>
            </a:r>
            <a:r>
              <a:rPr lang="kk-KZ" altLang="ru-RU">
                <a:latin typeface="Times New Roman" pitchFamily="18" charset="0"/>
              </a:rPr>
              <a:t>мысалы мемлекетпен</a:t>
            </a:r>
            <a:r>
              <a:rPr lang="en-US" altLang="ru-RU">
                <a:latin typeface="Times New Roman" pitchFamily="18" charset="0"/>
              </a:rPr>
              <a:t>)</a:t>
            </a:r>
            <a:r>
              <a:rPr lang="ru-RU" altLang="ru-RU">
                <a:latin typeface="Times New Roman" pitchFamily="18" charset="0"/>
              </a:rPr>
              <a:t>; қо</a:t>
            </a:r>
            <a:r>
              <a:rPr lang="kk-KZ" altLang="ru-RU">
                <a:latin typeface="Times New Roman" pitchFamily="18" charset="0"/>
              </a:rPr>
              <a:t>ғамдық санасы дербес санасынан әлдеқа</a:t>
            </a:r>
            <a:r>
              <a:rPr lang="ru-RU" altLang="ru-RU">
                <a:latin typeface="Times New Roman" pitchFamily="18" charset="0"/>
              </a:rPr>
              <a:t>й</a:t>
            </a:r>
            <a:r>
              <a:rPr lang="kk-KZ" altLang="ru-RU">
                <a:latin typeface="Times New Roman" pitchFamily="18" charset="0"/>
              </a:rPr>
              <a:t>да көп</a:t>
            </a:r>
            <a:r>
              <a:rPr lang="ru-RU" altLang="ru-RU">
                <a:latin typeface="Times New Roman" pitchFamily="18" charset="0"/>
              </a:rPr>
              <a:t>; саяси цензура және т.б </a:t>
            </a:r>
          </a:p>
        </p:txBody>
      </p:sp>
      <p:sp>
        <p:nvSpPr>
          <p:cNvPr id="19459" name="Text Box 7"/>
          <p:cNvSpPr txBox="1">
            <a:spLocks noChangeArrowheads="1"/>
          </p:cNvSpPr>
          <p:nvPr/>
        </p:nvSpPr>
        <p:spPr bwMode="auto">
          <a:xfrm>
            <a:off x="5148263" y="3082925"/>
            <a:ext cx="3744912" cy="308768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FFFF99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Либералды-демократиялық </a:t>
            </a:r>
            <a:r>
              <a:rPr lang="ru-RU" altLang="ru-RU">
                <a:latin typeface="Times New Roman" pitchFamily="18" charset="0"/>
              </a:rPr>
              <a:t>қоғам өмірін текқана заң көмегімен реттеу.                          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 i="1">
                <a:latin typeface="Times New Roman" pitchFamily="18" charset="0"/>
              </a:rPr>
              <a:t>Сипаты</a:t>
            </a:r>
            <a:r>
              <a:rPr lang="ru-RU" altLang="ru-RU">
                <a:latin typeface="Times New Roman" pitchFamily="18" charset="0"/>
              </a:rPr>
              <a:t>: орталықтандырылмаған, көпканалды құрылым; саяси цензура аз, мемлекет қызығушылықтарының басымдылығы оның коғам және азаматтардың қызығушылықтарымен бірдей болуының деңгейінен тәуелді болады.</a:t>
            </a:r>
          </a:p>
        </p:txBody>
      </p:sp>
      <p:sp>
        <p:nvSpPr>
          <p:cNvPr id="19460" name="Text Box 15"/>
          <p:cNvSpPr txBox="1">
            <a:spLocks noChangeArrowheads="1"/>
          </p:cNvSpPr>
          <p:nvPr/>
        </p:nvSpPr>
        <p:spPr bwMode="auto">
          <a:xfrm>
            <a:off x="2560638" y="2852738"/>
            <a:ext cx="2159000" cy="292100"/>
          </a:xfrm>
          <a:prstGeom prst="rect">
            <a:avLst/>
          </a:prstGeom>
          <a:gradFill rotWithShape="1">
            <a:gsLst>
              <a:gs pos="0">
                <a:srgbClr val="FF99FF"/>
              </a:gs>
              <a:gs pos="50000">
                <a:srgbClr val="66FFFF"/>
              </a:gs>
              <a:gs pos="100000">
                <a:srgbClr val="FF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«Ашық»</a:t>
            </a:r>
          </a:p>
        </p:txBody>
      </p:sp>
      <p:sp>
        <p:nvSpPr>
          <p:cNvPr id="19461" name="Text Box 16"/>
          <p:cNvSpPr txBox="1">
            <a:spLocks noChangeArrowheads="1"/>
          </p:cNvSpPr>
          <p:nvPr/>
        </p:nvSpPr>
        <p:spPr bwMode="auto">
          <a:xfrm>
            <a:off x="2565400" y="3343275"/>
            <a:ext cx="2149475" cy="292100"/>
          </a:xfrm>
          <a:prstGeom prst="rect">
            <a:avLst/>
          </a:prstGeom>
          <a:gradFill rotWithShape="1">
            <a:gsLst>
              <a:gs pos="0">
                <a:srgbClr val="FF99FF"/>
              </a:gs>
              <a:gs pos="50000">
                <a:srgbClr val="66FFFF"/>
              </a:gs>
              <a:gs pos="100000">
                <a:srgbClr val="FF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«Жабық»</a:t>
            </a:r>
          </a:p>
        </p:txBody>
      </p:sp>
      <p:sp>
        <p:nvSpPr>
          <p:cNvPr id="19462" name="Text Box 13"/>
          <p:cNvSpPr txBox="1">
            <a:spLocks noChangeArrowheads="1"/>
          </p:cNvSpPr>
          <p:nvPr/>
        </p:nvSpPr>
        <p:spPr bwMode="auto">
          <a:xfrm>
            <a:off x="2555875" y="4005263"/>
            <a:ext cx="2185988" cy="292100"/>
          </a:xfrm>
          <a:prstGeom prst="rect">
            <a:avLst/>
          </a:prstGeom>
          <a:gradFill rotWithShape="1">
            <a:gsLst>
              <a:gs pos="0">
                <a:srgbClr val="EC9ED8"/>
              </a:gs>
              <a:gs pos="50000">
                <a:srgbClr val="FFFB53"/>
              </a:gs>
              <a:gs pos="100000">
                <a:srgbClr val="EC9ED8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B5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 b="1">
                <a:latin typeface="Times New Roman" pitchFamily="18" charset="0"/>
              </a:rPr>
              <a:t>Нарықтық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19463" name="Text Box 14"/>
          <p:cNvSpPr txBox="1">
            <a:spLocks noChangeArrowheads="1"/>
          </p:cNvSpPr>
          <p:nvPr/>
        </p:nvSpPr>
        <p:spPr bwMode="auto">
          <a:xfrm>
            <a:off x="2565400" y="4481513"/>
            <a:ext cx="2160588" cy="311150"/>
          </a:xfrm>
          <a:prstGeom prst="rect">
            <a:avLst/>
          </a:prstGeom>
          <a:gradFill rotWithShape="1">
            <a:gsLst>
              <a:gs pos="0">
                <a:srgbClr val="EC9ED8"/>
              </a:gs>
              <a:gs pos="50000">
                <a:srgbClr val="FFFB53"/>
              </a:gs>
              <a:gs pos="100000">
                <a:srgbClr val="EC9ED8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B53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Бюрократиялы</a:t>
            </a:r>
          </a:p>
        </p:txBody>
      </p:sp>
      <p:sp>
        <p:nvSpPr>
          <p:cNvPr id="19464" name="WordArt 12"/>
          <p:cNvSpPr>
            <a:spLocks noChangeArrowheads="1" noChangeShapeType="1" noTextEdit="1"/>
          </p:cNvSpPr>
          <p:nvPr/>
        </p:nvSpPr>
        <p:spPr bwMode="auto">
          <a:xfrm>
            <a:off x="458788" y="2708275"/>
            <a:ext cx="180975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типтері</a:t>
            </a:r>
          </a:p>
        </p:txBody>
      </p:sp>
      <p:sp>
        <p:nvSpPr>
          <p:cNvPr id="12" name="Выгнутая влево стрелка 11"/>
          <p:cNvSpPr/>
          <p:nvPr/>
        </p:nvSpPr>
        <p:spPr>
          <a:xfrm>
            <a:off x="0" y="2060575"/>
            <a:ext cx="1743075" cy="20208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466" name="AutoShape 10"/>
          <p:cNvSpPr>
            <a:spLocks noChangeArrowheads="1"/>
          </p:cNvSpPr>
          <p:nvPr/>
        </p:nvSpPr>
        <p:spPr bwMode="auto">
          <a:xfrm>
            <a:off x="107950" y="211138"/>
            <a:ext cx="2457450" cy="2354262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ED2F3D"/>
              </a:gs>
              <a:gs pos="50000">
                <a:srgbClr val="FFFF99"/>
              </a:gs>
              <a:gs pos="100000">
                <a:srgbClr val="ED2F3D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D2F3D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endParaRPr lang="ru-RU" altLang="ru-RU" sz="2200">
              <a:latin typeface="Times New Roman" pitchFamily="18" charset="0"/>
            </a:endParaRPr>
          </a:p>
        </p:txBody>
      </p:sp>
      <p:sp>
        <p:nvSpPr>
          <p:cNvPr id="19467" name="WordArt 8"/>
          <p:cNvSpPr>
            <a:spLocks noChangeArrowheads="1" noChangeShapeType="1" noTextEdit="1"/>
          </p:cNvSpPr>
          <p:nvPr/>
        </p:nvSpPr>
        <p:spPr bwMode="auto">
          <a:xfrm>
            <a:off x="2862263" y="962025"/>
            <a:ext cx="1571625" cy="430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МОДЕЛі</a:t>
            </a:r>
          </a:p>
        </p:txBody>
      </p:sp>
      <p:sp>
        <p:nvSpPr>
          <p:cNvPr id="19468" name="WordArt 11"/>
          <p:cNvSpPr>
            <a:spLocks noChangeArrowheads="1" noChangeShapeType="1" noTextEdit="1"/>
          </p:cNvSpPr>
          <p:nvPr/>
        </p:nvSpPr>
        <p:spPr bwMode="auto">
          <a:xfrm>
            <a:off x="458788" y="765175"/>
            <a:ext cx="1871662" cy="11636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Саяси </a:t>
            </a:r>
          </a:p>
          <a:p>
            <a:pPr algn="ctr"/>
            <a:r>
              <a:rPr lang="ru-RU" sz="20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мәдениет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ChangeArrowheads="1"/>
          </p:cNvSpPr>
          <p:nvPr/>
        </p:nvSpPr>
        <p:spPr bwMode="auto">
          <a:xfrm>
            <a:off x="234950" y="184150"/>
            <a:ext cx="8729663" cy="436563"/>
          </a:xfrm>
          <a:prstGeom prst="rect">
            <a:avLst/>
          </a:prstGeom>
          <a:solidFill>
            <a:srgbClr val="FFCC99"/>
          </a:solidFill>
          <a:ln w="76200">
            <a:solidFill>
              <a:srgbClr val="66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altLang="ru-RU" sz="2000" b="1"/>
              <a:t>САЯСИ МӘДЕНИЕТ ТИПТЕРІ ( Г.Алмонду и С.Верба бойынша)</a:t>
            </a:r>
          </a:p>
        </p:txBody>
      </p:sp>
      <p:sp>
        <p:nvSpPr>
          <p:cNvPr id="20482" name="AutoShape 6" descr="Букет"/>
          <p:cNvSpPr>
            <a:spLocks noChangeArrowheads="1"/>
          </p:cNvSpPr>
          <p:nvPr/>
        </p:nvSpPr>
        <p:spPr bwMode="auto">
          <a:xfrm>
            <a:off x="279400" y="981075"/>
            <a:ext cx="2735263" cy="576263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ru-RU" altLang="ru-RU" b="1">
                <a:latin typeface="Times New Roman" pitchFamily="18" charset="0"/>
              </a:rPr>
              <a:t>Патриархалды</a:t>
            </a:r>
          </a:p>
        </p:txBody>
      </p:sp>
      <p:sp>
        <p:nvSpPr>
          <p:cNvPr id="20483" name="AutoShape 7" descr="Букет"/>
          <p:cNvSpPr>
            <a:spLocks noChangeArrowheads="1"/>
          </p:cNvSpPr>
          <p:nvPr/>
        </p:nvSpPr>
        <p:spPr bwMode="auto">
          <a:xfrm>
            <a:off x="3216275" y="979488"/>
            <a:ext cx="2735263" cy="576262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kk-KZ" altLang="ru-RU" b="1">
                <a:latin typeface="Times New Roman" pitchFamily="18" charset="0"/>
              </a:rPr>
              <a:t>Бодандық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20484" name="AutoShape 8" descr="Букет"/>
          <p:cNvSpPr>
            <a:spLocks noChangeArrowheads="1"/>
          </p:cNvSpPr>
          <p:nvPr/>
        </p:nvSpPr>
        <p:spPr bwMode="auto">
          <a:xfrm>
            <a:off x="6175375" y="979488"/>
            <a:ext cx="2735263" cy="576262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80000"/>
              </a:lnSpc>
            </a:pPr>
            <a:r>
              <a:rPr lang="ru-RU" altLang="ru-RU" b="1">
                <a:latin typeface="Times New Roman" pitchFamily="18" charset="0"/>
              </a:rPr>
              <a:t>Активисттік</a:t>
            </a: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395288" y="1630363"/>
            <a:ext cx="25209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Саяси жүйе мен өмірге ешқандай қызықпауға негізделген. Оның шамамен айтқандағы үлгісі африкалық тайпалардың трибальдық ұйымы болып табылады.</a:t>
            </a:r>
            <a:endParaRPr lang="ru-RU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6" name="Text Box 10"/>
          <p:cNvSpPr txBox="1">
            <a:spLocks noChangeArrowheads="1"/>
          </p:cNvSpPr>
          <p:nvPr/>
        </p:nvSpPr>
        <p:spPr bwMode="auto">
          <a:xfrm>
            <a:off x="3346450" y="1628775"/>
            <a:ext cx="252095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Мұнда азаматтар саяси өмірге, саяси жүйеге немқұрайды көзқараста болады.</a:t>
            </a:r>
            <a:endParaRPr lang="ru-RU" altLang="ru-RU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7" name="Text Box 11"/>
          <p:cNvSpPr txBox="1">
            <a:spLocks noChangeArrowheads="1"/>
          </p:cNvSpPr>
          <p:nvPr/>
        </p:nvSpPr>
        <p:spPr bwMode="auto">
          <a:xfrm>
            <a:off x="6227763" y="1628775"/>
            <a:ext cx="25209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азаматтар саяси жүйенің өмір сүруіне мүдделі, саяси қызметке белсенді түрде қатысады. Олар азаматтық мәдениетті саяси мәдениеттің жалғасы деп есептейді. </a:t>
            </a:r>
            <a:endParaRPr lang="ru-RU" altLang="ru-RU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8" name="AutoShape 15"/>
          <p:cNvSpPr>
            <a:spLocks/>
          </p:cNvSpPr>
          <p:nvPr/>
        </p:nvSpPr>
        <p:spPr bwMode="auto">
          <a:xfrm rot="5400000">
            <a:off x="4291806" y="515145"/>
            <a:ext cx="358775" cy="6481762"/>
          </a:xfrm>
          <a:prstGeom prst="rightBrace">
            <a:avLst>
              <a:gd name="adj1" fmla="val 150553"/>
              <a:gd name="adj2" fmla="val 50000"/>
            </a:avLst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0489" name="Text Box 14"/>
          <p:cNvSpPr txBox="1">
            <a:spLocks noChangeArrowheads="1"/>
          </p:cNvSpPr>
          <p:nvPr/>
        </p:nvSpPr>
        <p:spPr bwMode="auto">
          <a:xfrm>
            <a:off x="1187450" y="3213100"/>
            <a:ext cx="655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altLang="ru-RU" b="1">
                <a:solidFill>
                  <a:schemeClr val="bg1"/>
                </a:solidFill>
                <a:latin typeface="Times New Roman" pitchFamily="18" charset="0"/>
              </a:rPr>
              <a:t>Саяси жүйелердің типтері</a:t>
            </a:r>
            <a:endParaRPr lang="ru-RU" altLang="ru-RU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90" name="Text Box 16"/>
          <p:cNvSpPr txBox="1">
            <a:spLocks noChangeArrowheads="1"/>
          </p:cNvSpPr>
          <p:nvPr/>
        </p:nvSpPr>
        <p:spPr bwMode="auto">
          <a:xfrm>
            <a:off x="179388" y="4354513"/>
            <a:ext cx="2016125" cy="1587500"/>
          </a:xfrm>
          <a:prstGeom prst="rect">
            <a:avLst/>
          </a:prstGeom>
          <a:gradFill rotWithShape="1">
            <a:gsLst>
              <a:gs pos="0">
                <a:srgbClr val="56F89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Англо-американдық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>
                <a:latin typeface="Times New Roman" pitchFamily="18" charset="0"/>
              </a:rPr>
              <a:t>Гомогенді және секуляорланған саяси мәдениетпен сипатталады </a:t>
            </a:r>
          </a:p>
        </p:txBody>
      </p:sp>
      <p:sp>
        <p:nvSpPr>
          <p:cNvPr id="20491" name="Text Box 17"/>
          <p:cNvSpPr txBox="1">
            <a:spLocks noChangeArrowheads="1"/>
          </p:cNvSpPr>
          <p:nvPr/>
        </p:nvSpPr>
        <p:spPr bwMode="auto">
          <a:xfrm>
            <a:off x="2336800" y="4292600"/>
            <a:ext cx="2305050" cy="17827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56F89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56F89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Континентальді Батысевропалық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kk-KZ" altLang="ru-RU">
                <a:latin typeface="Times New Roman" pitchFamily="18" charset="0"/>
              </a:rPr>
              <a:t>Саяси мәдениеті фрагментарлы жіне басқа субмәдениеттердің қосындысы болып табылады</a:t>
            </a:r>
            <a:endParaRPr lang="ru-RU" altLang="ru-RU">
              <a:latin typeface="Times New Roman" pitchFamily="18" charset="0"/>
            </a:endParaRPr>
          </a:p>
        </p:txBody>
      </p:sp>
      <p:sp>
        <p:nvSpPr>
          <p:cNvPr id="20492" name="Text Box 18"/>
          <p:cNvSpPr txBox="1">
            <a:spLocks noChangeArrowheads="1"/>
          </p:cNvSpPr>
          <p:nvPr/>
        </p:nvSpPr>
        <p:spPr bwMode="auto">
          <a:xfrm>
            <a:off x="4730750" y="4292600"/>
            <a:ext cx="2232025" cy="1644650"/>
          </a:xfrm>
          <a:prstGeom prst="rect">
            <a:avLst/>
          </a:prstGeom>
          <a:gradFill rotWithShape="1">
            <a:gsLst>
              <a:gs pos="0">
                <a:srgbClr val="FF99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Индустриалдан-дыруға дейінгі және жартылай индустрияланған</a:t>
            </a:r>
            <a:r>
              <a:rPr lang="ru-RU" altLang="ru-RU">
                <a:latin typeface="Times New Roman" pitchFamily="18" charset="0"/>
              </a:rPr>
              <a:t> саяси мәдениеті дифференциалданған </a:t>
            </a:r>
          </a:p>
        </p:txBody>
      </p:sp>
      <p:sp>
        <p:nvSpPr>
          <p:cNvPr id="20493" name="Text Box 19"/>
          <p:cNvSpPr txBox="1">
            <a:spLocks noChangeArrowheads="1"/>
          </p:cNvSpPr>
          <p:nvPr/>
        </p:nvSpPr>
        <p:spPr bwMode="auto">
          <a:xfrm>
            <a:off x="7019925" y="4292600"/>
            <a:ext cx="1944688" cy="14224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Тоталитарлық</a:t>
            </a:r>
            <a:r>
              <a:rPr lang="ru-RU" altLang="ru-RU">
                <a:latin typeface="Times New Roman" pitchFamily="18" charset="0"/>
              </a:rPr>
              <a:t> саяси мәдениеті гомогенді, бірақ бұл жасанды гомогендік болып табылады.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8"/>
          <p:cNvSpPr>
            <a:spLocks noChangeArrowheads="1"/>
          </p:cNvSpPr>
          <p:nvPr/>
        </p:nvSpPr>
        <p:spPr bwMode="auto">
          <a:xfrm>
            <a:off x="234950" y="184150"/>
            <a:ext cx="8729663" cy="436563"/>
          </a:xfrm>
          <a:prstGeom prst="rect">
            <a:avLst/>
          </a:prstGeom>
          <a:solidFill>
            <a:srgbClr val="FFCC99"/>
          </a:solidFill>
          <a:ln w="76200">
            <a:solidFill>
              <a:srgbClr val="66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kk-KZ" altLang="ru-RU" sz="2000" b="1"/>
              <a:t>САЯСИ СУБМӘДЕНИЕТТІҢ ТИПТЕРІ</a:t>
            </a:r>
            <a:endParaRPr lang="ru-RU" altLang="ru-RU" sz="2000" b="1"/>
          </a:p>
        </p:txBody>
      </p:sp>
      <p:sp>
        <p:nvSpPr>
          <p:cNvPr id="21506" name="Text Box 7"/>
          <p:cNvSpPr txBox="1">
            <a:spLocks noChangeArrowheads="1"/>
          </p:cNvSpPr>
          <p:nvPr/>
        </p:nvSpPr>
        <p:spPr bwMode="auto">
          <a:xfrm>
            <a:off x="323850" y="663575"/>
            <a:ext cx="85693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  <a:latin typeface="Times New Roman" pitchFamily="18" charset="0"/>
              </a:rPr>
              <a:t>Саяси субмәдениет</a:t>
            </a:r>
            <a:r>
              <a:rPr lang="ru-RU" altLang="ru-RU">
                <a:solidFill>
                  <a:schemeClr val="bg1"/>
                </a:solidFill>
                <a:latin typeface="Times New Roman" pitchFamily="18" charset="0"/>
              </a:rPr>
              <a:t> - </a:t>
            </a:r>
            <a:r>
              <a:rPr lang="kk-KZ" altLang="ru-RU">
                <a:solidFill>
                  <a:schemeClr val="bg1"/>
                </a:solidFill>
                <a:latin typeface="Times New Roman" pitchFamily="18" charset="0"/>
              </a:rPr>
              <a:t>жалпы улттың және саяси субъектілердін устанымдарына ұқсамайтын, айырмашылықтары бар топтар мен ұйымдардың ұстанымдарын айқындайтын саяси бағыттар жүйесі.</a:t>
            </a:r>
            <a:endParaRPr lang="ru-RU" altLang="ru-RU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323850" y="1557338"/>
            <a:ext cx="3744913" cy="16383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FFFF99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Батыстың саяси субмәдениеті                                                   </a:t>
            </a:r>
            <a:r>
              <a:rPr lang="ru-RU" altLang="ru-RU" b="1" i="1">
                <a:latin typeface="Times New Roman" pitchFamily="18" charset="0"/>
              </a:rPr>
              <a:t>Сипаты</a:t>
            </a:r>
            <a:r>
              <a:rPr lang="ru-RU" altLang="ru-RU">
                <a:latin typeface="Times New Roman" pitchFamily="18" charset="0"/>
              </a:rPr>
              <a:t>: саяси өмірге қатысушылық моделі - «партисипаторлық»; тұлғаның азаматтың егемендігі; индивидтің өзіне өзі сенуі; индивид – саясаттың негізгі элементі.</a:t>
            </a:r>
          </a:p>
        </p:txBody>
      </p:sp>
      <p:sp>
        <p:nvSpPr>
          <p:cNvPr id="21508" name="AutoShape 11"/>
          <p:cNvSpPr>
            <a:spLocks noChangeArrowheads="1"/>
          </p:cNvSpPr>
          <p:nvPr/>
        </p:nvSpPr>
        <p:spPr bwMode="auto">
          <a:xfrm rot="-5400000">
            <a:off x="1885951" y="2986087"/>
            <a:ext cx="360362" cy="1198563"/>
          </a:xfrm>
          <a:prstGeom prst="right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FFFF"/>
              </a:gs>
              <a:gs pos="50000">
                <a:srgbClr val="FF3300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33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pic>
        <p:nvPicPr>
          <p:cNvPr id="21509" name="Picture 14" descr="1204565087_diploma"/>
          <p:cNvPicPr>
            <a:picLocks noChangeAspect="1" noChangeArrowheads="1"/>
          </p:cNvPicPr>
          <p:nvPr/>
        </p:nvPicPr>
        <p:blipFill>
          <a:blip r:embed="rId2"/>
          <a:srcRect t="18320" b="7767"/>
          <a:stretch>
            <a:fillRect/>
          </a:stretch>
        </p:blipFill>
        <p:spPr bwMode="auto">
          <a:xfrm>
            <a:off x="5219700" y="1470025"/>
            <a:ext cx="3024188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AutoShape 9"/>
          <p:cNvSpPr>
            <a:spLocks noChangeArrowheads="1"/>
          </p:cNvSpPr>
          <p:nvPr/>
        </p:nvSpPr>
        <p:spPr bwMode="auto">
          <a:xfrm>
            <a:off x="395288" y="3789363"/>
            <a:ext cx="8497887" cy="649287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511" name="WordArt 10"/>
          <p:cNvSpPr>
            <a:spLocks noChangeArrowheads="1" noChangeShapeType="1" noTextEdit="1"/>
          </p:cNvSpPr>
          <p:nvPr/>
        </p:nvSpPr>
        <p:spPr bwMode="auto">
          <a:xfrm>
            <a:off x="712788" y="3952875"/>
            <a:ext cx="7848600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Саяси субмәдениет</a:t>
            </a:r>
          </a:p>
        </p:txBody>
      </p:sp>
      <p:sp>
        <p:nvSpPr>
          <p:cNvPr id="21512" name="AutoShape 12"/>
          <p:cNvSpPr>
            <a:spLocks noChangeArrowheads="1"/>
          </p:cNvSpPr>
          <p:nvPr/>
        </p:nvSpPr>
        <p:spPr bwMode="auto">
          <a:xfrm rot="5400000">
            <a:off x="6791326" y="4027487"/>
            <a:ext cx="360362" cy="1198563"/>
          </a:xfrm>
          <a:prstGeom prst="right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FFFF"/>
              </a:gs>
              <a:gs pos="50000">
                <a:srgbClr val="FF3300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3300"/>
            </a:extrusionClr>
          </a:sp3d>
        </p:spPr>
        <p:txBody>
          <a:bodyPr wrap="none" anchor="ctr">
            <a:flatTx/>
          </a:bodyPr>
          <a:lstStyle/>
          <a:p>
            <a:endParaRPr lang="ru-RU" altLang="ru-RU"/>
          </a:p>
        </p:txBody>
      </p:sp>
      <p:pic>
        <p:nvPicPr>
          <p:cNvPr id="21513" name="Picture 13" descr="ditya_vosto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988" y="4625975"/>
            <a:ext cx="26574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ext Box 6"/>
          <p:cNvSpPr txBox="1">
            <a:spLocks noChangeArrowheads="1"/>
          </p:cNvSpPr>
          <p:nvPr/>
        </p:nvSpPr>
        <p:spPr bwMode="auto">
          <a:xfrm>
            <a:off x="5148263" y="4937125"/>
            <a:ext cx="3744912" cy="142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FFFF99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spAutoFit/>
            <a:flatTx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altLang="ru-RU" b="1">
                <a:latin typeface="Times New Roman" pitchFamily="18" charset="0"/>
              </a:rPr>
              <a:t>Шығыстың саяси субмәдениеті                                                  </a:t>
            </a:r>
            <a:r>
              <a:rPr lang="ru-RU" altLang="ru-RU" b="1" i="1">
                <a:latin typeface="Times New Roman" pitchFamily="18" charset="0"/>
              </a:rPr>
              <a:t>Сипаты</a:t>
            </a:r>
            <a:r>
              <a:rPr lang="ru-RU" altLang="ru-RU">
                <a:latin typeface="Times New Roman" pitchFamily="18" charset="0"/>
              </a:rPr>
              <a:t>: тұтастық – саясаттың негізгі элементі; дәстурлі авторитарлық басқарудың тұрақты болуы; элита мен ел арсында айқын айырмашылық.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615</Words>
  <Application>Microsoft Office PowerPoint</Application>
  <PresentationFormat>Экран (4:3)</PresentationFormat>
  <Paragraphs>92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Arial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Зауре</dc:creator>
  <cp:lastModifiedBy>Нелли</cp:lastModifiedBy>
  <cp:revision>20</cp:revision>
  <dcterms:created xsi:type="dcterms:W3CDTF">2013-12-03T16:04:12Z</dcterms:created>
  <dcterms:modified xsi:type="dcterms:W3CDTF">2013-12-04T05:43:37Z</dcterms:modified>
</cp:coreProperties>
</file>